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Merriweather" panose="00000500000000000000" pitchFamily="34" charset="0"/>
      <p:regular r:id="rId18"/>
    </p:embeddedFont>
    <p:embeddedFont>
      <p:font typeface="Merriweather" panose="00000500000000000000" pitchFamily="34" charset="-122"/>
      <p:regular r:id="rId19"/>
    </p:embeddedFont>
    <p:embeddedFont>
      <p:font typeface="Merriweather" panose="00000500000000000000" pitchFamily="34" charset="-120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61E"/>
    <a:srgbClr val="09151B"/>
    <a:srgbClr val="0915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863810"/>
            <a:ext cx="7416403" cy="1064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AI WHITEBOARD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3798" y="4298394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Presented by Deeksha P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4970859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USN: 2232408002 | MSC CEH and CF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8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664" y="3386495"/>
            <a:ext cx="5276850" cy="6596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Live Demo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03770" y="4362688"/>
            <a:ext cx="22860" cy="3118723"/>
          </a:xfrm>
          <a:prstGeom prst="roundRect">
            <a:avLst>
              <a:gd name="adj" fmla="val 387808"/>
            </a:avLst>
          </a:prstGeom>
          <a:solidFill>
            <a:srgbClr val="194A99"/>
          </a:solidFill>
        </p:spPr>
      </p:sp>
      <p:sp>
        <p:nvSpPr>
          <p:cNvPr id="5" name="Shape 2"/>
          <p:cNvSpPr/>
          <p:nvPr/>
        </p:nvSpPr>
        <p:spPr>
          <a:xfrm>
            <a:off x="6467475" y="4588669"/>
            <a:ext cx="633174" cy="22860"/>
          </a:xfrm>
          <a:prstGeom prst="roundRect">
            <a:avLst>
              <a:gd name="adj" fmla="val 387808"/>
            </a:avLst>
          </a:prstGeom>
          <a:solidFill>
            <a:srgbClr val="194A99"/>
          </a:solidFill>
        </p:spPr>
      </p:sp>
      <p:sp>
        <p:nvSpPr>
          <p:cNvPr id="6" name="Shape 3"/>
          <p:cNvSpPr/>
          <p:nvPr/>
        </p:nvSpPr>
        <p:spPr>
          <a:xfrm>
            <a:off x="7077789" y="4362688"/>
            <a:ext cx="474821" cy="474821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56906" y="4402217"/>
            <a:ext cx="316587" cy="3957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600319" y="4435197"/>
            <a:ext cx="4659511" cy="3298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Brief walkthrough of the application: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38664" y="4891564"/>
            <a:ext cx="5521166" cy="3376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Sign up and log in.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38664" y="5303044"/>
            <a:ext cx="5521166" cy="6753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Draw a sample (e.g., a mathematical equation or diagram).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38664" y="6052185"/>
            <a:ext cx="5521166" cy="3376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Upload the drawing and show AI-generated output.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529751" y="5855018"/>
            <a:ext cx="633174" cy="22860"/>
          </a:xfrm>
          <a:prstGeom prst="roundRect">
            <a:avLst>
              <a:gd name="adj" fmla="val 387808"/>
            </a:avLst>
          </a:prstGeom>
          <a:solidFill>
            <a:srgbClr val="194A99"/>
          </a:solidFill>
        </p:spPr>
      </p:sp>
      <p:sp>
        <p:nvSpPr>
          <p:cNvPr id="13" name="Shape 10"/>
          <p:cNvSpPr/>
          <p:nvPr/>
        </p:nvSpPr>
        <p:spPr>
          <a:xfrm>
            <a:off x="7077789" y="5629037"/>
            <a:ext cx="474821" cy="474821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156906" y="5668566"/>
            <a:ext cx="316587" cy="3957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2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8370570" y="5701546"/>
            <a:ext cx="5521166" cy="6596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Highlight key interactions (e.g., shape drawing, zoom, eraser).</a:t>
            </a:r>
            <a:endParaRPr lang="en-US" sz="2050" dirty="0"/>
          </a:p>
        </p:txBody>
      </p:sp>
      <p:sp>
        <p:nvSpPr>
          <p:cNvPr id="16" name="Rectangles 15"/>
          <p:cNvSpPr/>
          <p:nvPr/>
        </p:nvSpPr>
        <p:spPr>
          <a:xfrm>
            <a:off x="12515850" y="7494905"/>
            <a:ext cx="2049780" cy="675005"/>
          </a:xfrm>
          <a:prstGeom prst="rect">
            <a:avLst/>
          </a:prstGeom>
          <a:solidFill>
            <a:srgbClr val="09161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745694"/>
            <a:ext cx="6170771" cy="771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Summary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2887147"/>
            <a:ext cx="7416403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The AI Whiteboard is a versatile tool for creative and educational purposes.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3954423"/>
            <a:ext cx="7416403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Combines modern web technologies with AI to deliver a unique experience.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5021699"/>
            <a:ext cx="7416403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Future enhancements will improve usability, security, and performance.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3798" y="6088975"/>
            <a:ext cx="7416403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162645"/>
            <a:ext cx="7416403" cy="15425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What is the AI Whiteboard?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075384"/>
            <a:ext cx="7416403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 full-stack web application for drawing, sketching, and analyzing content.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4142661"/>
            <a:ext cx="7416403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Combines interactive drawing tools with AI-powered analysis using Google Generative AI.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5209937"/>
            <a:ext cx="7416403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Features user authentication, responsive canvas, and a variety of drawing tools.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198" y="6277213"/>
            <a:ext cx="7416403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Purpose: To provide a collaborative and intelligent platform for creative and educational use.</a:t>
            </a:r>
            <a:endParaRPr lang="en-US" sz="1900" dirty="0"/>
          </a:p>
        </p:txBody>
      </p:sp>
      <p:sp>
        <p:nvSpPr>
          <p:cNvPr id="8" name="Rectangles 7"/>
          <p:cNvSpPr/>
          <p:nvPr/>
        </p:nvSpPr>
        <p:spPr>
          <a:xfrm>
            <a:off x="12821285" y="7584440"/>
            <a:ext cx="1821180" cy="645160"/>
          </a:xfrm>
          <a:prstGeom prst="rect">
            <a:avLst/>
          </a:prstGeom>
          <a:solidFill>
            <a:srgbClr val="09151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74144"/>
            <a:ext cx="6170771" cy="771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Core Features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162413"/>
            <a:ext cx="2774037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Drawing Tools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2794754"/>
            <a:ext cx="2774037" cy="11844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Brush (customizable size, color, type)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065508"/>
            <a:ext cx="2774037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Shapes (rectangle, circle, line)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941451"/>
            <a:ext cx="2774037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Fill tool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4247674" y="2162413"/>
            <a:ext cx="2774037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Erasers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4247674" y="2794754"/>
            <a:ext cx="2774037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Regular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4247674" y="3275886"/>
            <a:ext cx="2774037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Area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4247674" y="3757017"/>
            <a:ext cx="2774037" cy="11844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Stroke-based erasers for flexible editing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31549" y="2162413"/>
            <a:ext cx="2774037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Image Upload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7631549" y="2794754"/>
            <a:ext cx="2774037" cy="11844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Supports drag-and-drop or file input for images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11015424" y="2162413"/>
            <a:ext cx="2774037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Zoom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1015424" y="2794754"/>
            <a:ext cx="2774037" cy="11844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Adjustable zoom (0.5x to 3x) for precise drawing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3798" y="5947053"/>
            <a:ext cx="3085386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Authentication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863798" y="6579394"/>
            <a:ext cx="6150293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Secure signup/login with JWT and password hashing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7623929" y="5947053"/>
            <a:ext cx="3085386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AI Analysis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7623929" y="6579394"/>
            <a:ext cx="6150293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Upload drawings for analysis, generating formatted HTML output</a:t>
            </a:r>
            <a:endParaRPr lang="en-US" sz="1900" dirty="0"/>
          </a:p>
        </p:txBody>
      </p:sp>
      <p:sp>
        <p:nvSpPr>
          <p:cNvPr id="19" name="Rectangles 18"/>
          <p:cNvSpPr/>
          <p:nvPr/>
        </p:nvSpPr>
        <p:spPr>
          <a:xfrm>
            <a:off x="12668885" y="7368540"/>
            <a:ext cx="1845945" cy="877570"/>
          </a:xfrm>
          <a:prstGeom prst="rect">
            <a:avLst/>
          </a:prstGeom>
          <a:solidFill>
            <a:srgbClr val="09151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52550"/>
            <a:ext cx="6170771" cy="771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Technology Stack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740819"/>
            <a:ext cx="3085386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Frontend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3373160"/>
            <a:ext cx="3898940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React: For dynamic UI and canvas interaction.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249103"/>
            <a:ext cx="3898940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React Router: For navigation (login, signup, whiteboard).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125045"/>
            <a:ext cx="3898940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Canvas API: For drawing functionality.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6000988"/>
            <a:ext cx="3898940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Tailwind CSS: For responsive styling.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372576" y="2740819"/>
            <a:ext cx="3085386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Backend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5372576" y="3373160"/>
            <a:ext cx="3898940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Node.js &amp; Express: For RESTful API.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372576" y="4249103"/>
            <a:ext cx="3898940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PostgreSQL: For user data storage.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372576" y="5125045"/>
            <a:ext cx="3898940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JWT &amp; Bcrypt: For secure authentication.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881354" y="2740819"/>
            <a:ext cx="3085386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External Services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9881354" y="3373160"/>
            <a:ext cx="3898940" cy="11844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Google Generative AI (Gemini-1.5-Flash): For drawing analysis.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9881354" y="4643914"/>
            <a:ext cx="3898940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Google AI File Manager: For image uploads.</a:t>
            </a:r>
            <a:endParaRPr lang="en-US" sz="1900" dirty="0"/>
          </a:p>
        </p:txBody>
      </p:sp>
      <p:sp>
        <p:nvSpPr>
          <p:cNvPr id="15" name="Rectangles 14"/>
          <p:cNvSpPr/>
          <p:nvPr/>
        </p:nvSpPr>
        <p:spPr>
          <a:xfrm>
            <a:off x="12681585" y="7673340"/>
            <a:ext cx="1858645" cy="521970"/>
          </a:xfrm>
          <a:prstGeom prst="rect">
            <a:avLst/>
          </a:prstGeom>
          <a:solidFill>
            <a:srgbClr val="09151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498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5902" y="2379464"/>
            <a:ext cx="3899892" cy="4875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How It Works</a:t>
            </a:r>
            <a:endParaRPr lang="en-US" sz="3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02" y="3100983"/>
            <a:ext cx="779978" cy="9359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59838" y="3256955"/>
            <a:ext cx="1949887" cy="2437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User Authentication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1559838" y="3594259"/>
            <a:ext cx="12524661" cy="2495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Users sign up or log in, receiving a JWT stored in localStorage.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02" y="4036933"/>
            <a:ext cx="779978" cy="12419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59838" y="4192905"/>
            <a:ext cx="1949887" cy="2437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Drawing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1559838" y="4530209"/>
            <a:ext cx="12524661" cy="2495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Users draw using tools (brush, shapes, etc.) on an HTML5 canvas.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1559838" y="4873347"/>
            <a:ext cx="12524661" cy="2495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Canvas supports touch events and image uploads.</a:t>
            </a:r>
            <a:endParaRPr lang="en-US" sz="1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02" y="5278874"/>
            <a:ext cx="779978" cy="158507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59838" y="5434846"/>
            <a:ext cx="1949887" cy="2437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Saving &amp; Analysis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1559838" y="5772150"/>
            <a:ext cx="12524661" cy="2495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Drawings are converted to PNG and sent to the backend.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1559838" y="6115288"/>
            <a:ext cx="12524661" cy="2495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Backend uploads images to Google AI File Manager.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1559838" y="6458426"/>
            <a:ext cx="12524661" cy="2495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Gemini-1.5-Flash analyzes the image and generates HTML output.</a:t>
            </a:r>
            <a:endParaRPr lang="en-US" sz="12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02" y="6863953"/>
            <a:ext cx="779978" cy="93595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59838" y="7019925"/>
            <a:ext cx="1949887" cy="2437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Result Display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1559838" y="7357229"/>
            <a:ext cx="12524661" cy="2495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AI output is filtered and displayed in a card format (70% screen width).</a:t>
            </a:r>
            <a:endParaRPr lang="en-US" sz="1200" dirty="0"/>
          </a:p>
        </p:txBody>
      </p:sp>
      <p:sp>
        <p:nvSpPr>
          <p:cNvPr id="19" name="Rectangles 18"/>
          <p:cNvSpPr/>
          <p:nvPr/>
        </p:nvSpPr>
        <p:spPr>
          <a:xfrm>
            <a:off x="12731115" y="7606665"/>
            <a:ext cx="1899285" cy="633730"/>
          </a:xfrm>
          <a:prstGeom prst="rect">
            <a:avLst/>
          </a:prstGeom>
          <a:solidFill>
            <a:srgbClr val="09151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14212"/>
            <a:ext cx="7436287" cy="771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User Interface Highlights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579132"/>
            <a:ext cx="4136350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5855" y="2841188"/>
            <a:ext cx="3085386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Navbar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125855" y="3374708"/>
            <a:ext cx="3612237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Includes image upload and navigation options.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6965" y="2579132"/>
            <a:ext cx="4136350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09022" y="2841188"/>
            <a:ext cx="3085386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Toolbar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509022" y="3374708"/>
            <a:ext cx="3612237" cy="11844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Buttons for tools, color picker, brush size slider, and clear canvas.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2579132"/>
            <a:ext cx="4136350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2189" y="2841188"/>
            <a:ext cx="3085386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Canvas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892189" y="3374708"/>
            <a:ext cx="3612237" cy="11844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Responsive, supports touch/mouse events, and zoom functionality.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3798" y="5068014"/>
            <a:ext cx="632805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25855" y="5330071"/>
            <a:ext cx="3085386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Result Section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125855" y="5863590"/>
            <a:ext cx="5803940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Displays AI-generated content with smooth scrolling.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668" y="5068014"/>
            <a:ext cx="632805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700724" y="5330071"/>
            <a:ext cx="3085386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Loading State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7700724" y="5863590"/>
            <a:ext cx="5803940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Spinner for upload feedback.</a:t>
            </a:r>
            <a:endParaRPr lang="en-US" sz="1900" dirty="0"/>
          </a:p>
        </p:txBody>
      </p:sp>
      <p:sp>
        <p:nvSpPr>
          <p:cNvPr id="18" name="Rectangles 17"/>
          <p:cNvSpPr/>
          <p:nvPr/>
        </p:nvSpPr>
        <p:spPr>
          <a:xfrm>
            <a:off x="12566650" y="7724140"/>
            <a:ext cx="1998980" cy="458470"/>
          </a:xfrm>
          <a:prstGeom prst="rect">
            <a:avLst/>
          </a:prstGeom>
          <a:solidFill>
            <a:srgbClr val="09161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30204"/>
            <a:ext cx="9621322" cy="771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Challenges During Development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895124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370" y="2941380"/>
            <a:ext cx="370165" cy="4627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5923" y="2979896"/>
            <a:ext cx="3101816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Canvas Management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665923" y="3513415"/>
            <a:ext cx="3293150" cy="11844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Handling responsive resizing and zoom without pixelation.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67563" y="2895124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134" y="2941380"/>
            <a:ext cx="370165" cy="46279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69687" y="2979896"/>
            <a:ext cx="3085386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Touch Support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069687" y="3513415"/>
            <a:ext cx="3293150" cy="11844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Ensuring consistent behavior across mouse and touch inputs.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9671328" y="2895124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899" y="2941380"/>
            <a:ext cx="370165" cy="46279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73452" y="2979896"/>
            <a:ext cx="3085386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AI Integration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10473452" y="3513415"/>
            <a:ext cx="3293150" cy="11844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Managing Google AI API for reliable image uploads and analysis.</a:t>
            </a:r>
            <a:endParaRPr lang="en-US" sz="1900" dirty="0"/>
          </a:p>
        </p:txBody>
      </p:sp>
      <p:sp>
        <p:nvSpPr>
          <p:cNvPr id="15" name="Shape 10"/>
          <p:cNvSpPr/>
          <p:nvPr/>
        </p:nvSpPr>
        <p:spPr>
          <a:xfrm>
            <a:off x="863798" y="5191482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70" y="5237738"/>
            <a:ext cx="370165" cy="46279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665923" y="5276255"/>
            <a:ext cx="3085386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File Handling</a:t>
            </a:r>
            <a:endParaRPr lang="en-US" sz="2400" dirty="0"/>
          </a:p>
        </p:txBody>
      </p:sp>
      <p:sp>
        <p:nvSpPr>
          <p:cNvPr id="18" name="Text 12"/>
          <p:cNvSpPr/>
          <p:nvPr/>
        </p:nvSpPr>
        <p:spPr>
          <a:xfrm>
            <a:off x="1665923" y="5809774"/>
            <a:ext cx="5495092" cy="394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Preventing file overwrites in the backend.</a:t>
            </a:r>
            <a:endParaRPr lang="en-US" sz="1900" dirty="0"/>
          </a:p>
        </p:txBody>
      </p:sp>
      <p:sp>
        <p:nvSpPr>
          <p:cNvPr id="19" name="Shape 13"/>
          <p:cNvSpPr/>
          <p:nvPr/>
        </p:nvSpPr>
        <p:spPr>
          <a:xfrm>
            <a:off x="7469505" y="5191482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076" y="5237738"/>
            <a:ext cx="370165" cy="462796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271629" y="5276255"/>
            <a:ext cx="3085386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Security</a:t>
            </a:r>
            <a:endParaRPr lang="en-US" sz="2400" dirty="0"/>
          </a:p>
        </p:txBody>
      </p:sp>
      <p:sp>
        <p:nvSpPr>
          <p:cNvPr id="22" name="Text 15"/>
          <p:cNvSpPr/>
          <p:nvPr/>
        </p:nvSpPr>
        <p:spPr>
          <a:xfrm>
            <a:off x="8271629" y="5809774"/>
            <a:ext cx="5495092" cy="7896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Implementing secure authentication and protecting API endpoints.</a:t>
            </a:r>
            <a:endParaRPr lang="en-US" sz="1900" dirty="0"/>
          </a:p>
        </p:txBody>
      </p:sp>
      <p:sp>
        <p:nvSpPr>
          <p:cNvPr id="23" name="Rectangles 22"/>
          <p:cNvSpPr/>
          <p:nvPr/>
        </p:nvSpPr>
        <p:spPr>
          <a:xfrm>
            <a:off x="12668885" y="7507605"/>
            <a:ext cx="1922780" cy="687705"/>
          </a:xfrm>
          <a:prstGeom prst="rect">
            <a:avLst/>
          </a:prstGeom>
          <a:solidFill>
            <a:srgbClr val="09161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08666"/>
            <a:ext cx="6973491" cy="771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What We Accomplished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973586"/>
            <a:ext cx="185023" cy="385524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18987" y="2973586"/>
            <a:ext cx="9149120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Built a fully functional whiteboard with diverse drawing tools.</a:t>
            </a:r>
            <a:endParaRPr lang="en-US" sz="2400" dirty="0"/>
          </a:p>
        </p:txBody>
      </p:sp>
      <p:sp>
        <p:nvSpPr>
          <p:cNvPr id="5" name="Shape 3"/>
          <p:cNvSpPr/>
          <p:nvPr/>
        </p:nvSpPr>
        <p:spPr>
          <a:xfrm>
            <a:off x="1233964" y="3605927"/>
            <a:ext cx="185023" cy="385524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789152" y="3605927"/>
            <a:ext cx="8809911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Integrated secure user authentication with JWT and Bcrypt.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1604248" y="4238268"/>
            <a:ext cx="185023" cy="385524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159437" y="4238268"/>
            <a:ext cx="8688110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Successfully implemented AI-driven analysis for drawings.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1974532" y="4870609"/>
            <a:ext cx="185023" cy="771049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529721" y="4870609"/>
            <a:ext cx="11236881" cy="7710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Achieved responsive design with touch support for cross-device compatibility.</a:t>
            </a:r>
            <a:endParaRPr lang="en-US" sz="2400" dirty="0"/>
          </a:p>
        </p:txBody>
      </p:sp>
      <p:sp>
        <p:nvSpPr>
          <p:cNvPr id="11" name="Shape 9"/>
          <p:cNvSpPr/>
          <p:nvPr/>
        </p:nvSpPr>
        <p:spPr>
          <a:xfrm>
            <a:off x="1604248" y="5888474"/>
            <a:ext cx="185023" cy="385524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159437" y="5888474"/>
            <a:ext cx="8558570" cy="3855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Created a clean, user-friendly interface with Tailwind CSS.</a:t>
            </a:r>
            <a:endParaRPr lang="en-US" sz="2400" dirty="0"/>
          </a:p>
        </p:txBody>
      </p:sp>
      <p:sp>
        <p:nvSpPr>
          <p:cNvPr id="13" name="Rectangles 12"/>
          <p:cNvSpPr/>
          <p:nvPr/>
        </p:nvSpPr>
        <p:spPr>
          <a:xfrm>
            <a:off x="12515850" y="7494905"/>
            <a:ext cx="2049780" cy="675005"/>
          </a:xfrm>
          <a:prstGeom prst="rect">
            <a:avLst/>
          </a:prstGeom>
          <a:solidFill>
            <a:srgbClr val="09161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720" y="818793"/>
            <a:ext cx="5770007" cy="721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What's Next?</a:t>
            </a:r>
            <a:endParaRPr lang="en-US" sz="4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720" y="2041922"/>
            <a:ext cx="576977" cy="5769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15440" y="2138482"/>
            <a:ext cx="2229564" cy="3605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Undo/Redo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1615440" y="2637473"/>
            <a:ext cx="2229564" cy="11079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Add support for undoing and redoing actions.</a:t>
            </a:r>
            <a:endParaRPr lang="en-US" sz="1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493" y="2041922"/>
            <a:ext cx="576977" cy="5769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941213" y="2138482"/>
            <a:ext cx="2229683" cy="7210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File Management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4941213" y="2997994"/>
            <a:ext cx="2229683" cy="1477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Use unique filenames or cloud storage (e.g., AWS S3).</a:t>
            </a:r>
            <a:endParaRPr lang="en-US" sz="18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385" y="2041922"/>
            <a:ext cx="576977" cy="57697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67105" y="2138482"/>
            <a:ext cx="2229683" cy="3605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Security</a:t>
            </a:r>
            <a:endParaRPr lang="en-US" sz="2250" dirty="0"/>
          </a:p>
        </p:txBody>
      </p:sp>
      <p:sp>
        <p:nvSpPr>
          <p:cNvPr id="11" name="Text 6"/>
          <p:cNvSpPr/>
          <p:nvPr/>
        </p:nvSpPr>
        <p:spPr>
          <a:xfrm>
            <a:off x="8267105" y="2637473"/>
            <a:ext cx="2229683" cy="1477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Move sensitive data to environment variables, add rate limiting.</a:t>
            </a:r>
            <a:endParaRPr lang="en-US" sz="18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277" y="2041922"/>
            <a:ext cx="576977" cy="57697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592997" y="2138482"/>
            <a:ext cx="2229683" cy="3605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Performance</a:t>
            </a:r>
            <a:endParaRPr lang="en-US" sz="2250" dirty="0"/>
          </a:p>
        </p:txBody>
      </p:sp>
      <p:sp>
        <p:nvSpPr>
          <p:cNvPr id="14" name="Text 8"/>
          <p:cNvSpPr/>
          <p:nvPr/>
        </p:nvSpPr>
        <p:spPr>
          <a:xfrm>
            <a:off x="11592997" y="2637473"/>
            <a:ext cx="2229683" cy="11079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Optimize canvas redrawing for complex drawings.</a:t>
            </a:r>
            <a:endParaRPr lang="en-US" sz="18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" y="4977289"/>
            <a:ext cx="576977" cy="57697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15440" y="5073848"/>
            <a:ext cx="2229564" cy="3605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Accessibility</a:t>
            </a:r>
            <a:endParaRPr lang="en-US" sz="2250" dirty="0"/>
          </a:p>
        </p:txBody>
      </p:sp>
      <p:sp>
        <p:nvSpPr>
          <p:cNvPr id="17" name="Text 10"/>
          <p:cNvSpPr/>
          <p:nvPr/>
        </p:nvSpPr>
        <p:spPr>
          <a:xfrm>
            <a:off x="1615440" y="5572839"/>
            <a:ext cx="2229564" cy="11079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Add ARIA attributes for screen reader support.</a:t>
            </a:r>
            <a:endParaRPr lang="en-US" sz="18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493" y="4977289"/>
            <a:ext cx="576977" cy="57697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941213" y="5073848"/>
            <a:ext cx="2229683" cy="7210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AI Customization</a:t>
            </a:r>
            <a:endParaRPr lang="en-US" sz="2250" dirty="0"/>
          </a:p>
        </p:txBody>
      </p:sp>
      <p:sp>
        <p:nvSpPr>
          <p:cNvPr id="20" name="Text 12"/>
          <p:cNvSpPr/>
          <p:nvPr/>
        </p:nvSpPr>
        <p:spPr>
          <a:xfrm>
            <a:off x="4941213" y="5933361"/>
            <a:ext cx="2229683" cy="1477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anose="00000500000000000000" pitchFamily="34" charset="0"/>
                <a:ea typeface="Merriweather" panose="00000500000000000000" pitchFamily="34" charset="-122"/>
                <a:cs typeface="Merriweather" panose="00000500000000000000" pitchFamily="34" charset="-120"/>
              </a:rPr>
              <a:t>Allow users to specify analysis types (e.g., math, diagrams).</a:t>
            </a:r>
            <a:endParaRPr lang="en-US" sz="1800" dirty="0"/>
          </a:p>
        </p:txBody>
      </p:sp>
      <p:sp>
        <p:nvSpPr>
          <p:cNvPr id="21" name="Rectangles 20"/>
          <p:cNvSpPr/>
          <p:nvPr/>
        </p:nvSpPr>
        <p:spPr>
          <a:xfrm>
            <a:off x="12515850" y="7494905"/>
            <a:ext cx="2049780" cy="675005"/>
          </a:xfrm>
          <a:prstGeom prst="rect">
            <a:avLst/>
          </a:prstGeom>
          <a:solidFill>
            <a:srgbClr val="09161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3660</Words>
  <Application>WPS Presentation</Application>
  <PresentationFormat>On-screen Show (16:9)</PresentationFormat>
  <Paragraphs>206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SimSun</vt:lpstr>
      <vt:lpstr>Wingdings</vt:lpstr>
      <vt:lpstr>Merriweather</vt:lpstr>
      <vt:lpstr>Merriweather</vt:lpstr>
      <vt:lpstr>Merriweather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Deeksha P</cp:lastModifiedBy>
  <cp:revision>2</cp:revision>
  <dcterms:created xsi:type="dcterms:W3CDTF">2025-05-27T12:16:00Z</dcterms:created>
  <dcterms:modified xsi:type="dcterms:W3CDTF">2025-05-27T12:23:02Z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7B19C00253124A19BAD38BE3FB084F24_12</vt:lpwstr>
  </property>
  <property fmtid="{D5CDD505-2E9C-101B-9397-08002B2CF9AE}" pid="3" name="KSOProductBuildVer">
    <vt:lpwstr>1033-12.2.0.21179</vt:lpwstr>
  </property>
</Properties>
</file>